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386" r:id="rId3"/>
    <p:sldId id="387" r:id="rId4"/>
    <p:sldId id="388" r:id="rId5"/>
    <p:sldId id="389" r:id="rId6"/>
    <p:sldId id="390" r:id="rId7"/>
    <p:sldId id="392" r:id="rId8"/>
    <p:sldId id="395" r:id="rId9"/>
    <p:sldId id="307" r:id="rId10"/>
    <p:sldId id="394" r:id="rId11"/>
    <p:sldId id="396" r:id="rId12"/>
    <p:sldId id="397" r:id="rId13"/>
    <p:sldId id="398" r:id="rId14"/>
    <p:sldId id="399" r:id="rId15"/>
    <p:sldId id="400" r:id="rId16"/>
    <p:sldId id="436" r:id="rId17"/>
    <p:sldId id="434" r:id="rId18"/>
    <p:sldId id="437" r:id="rId19"/>
    <p:sldId id="401" r:id="rId20"/>
    <p:sldId id="435" r:id="rId21"/>
    <p:sldId id="402" r:id="rId22"/>
    <p:sldId id="403" r:id="rId23"/>
    <p:sldId id="433" r:id="rId24"/>
    <p:sldId id="404" r:id="rId25"/>
    <p:sldId id="405" r:id="rId26"/>
    <p:sldId id="406" r:id="rId27"/>
    <p:sldId id="407" r:id="rId28"/>
    <p:sldId id="409" r:id="rId29"/>
    <p:sldId id="410" r:id="rId30"/>
    <p:sldId id="432" r:id="rId31"/>
    <p:sldId id="431" r:id="rId32"/>
    <p:sldId id="411" r:id="rId33"/>
    <p:sldId id="412" r:id="rId34"/>
    <p:sldId id="413" r:id="rId35"/>
    <p:sldId id="414" r:id="rId36"/>
    <p:sldId id="415" r:id="rId37"/>
    <p:sldId id="416" r:id="rId38"/>
    <p:sldId id="417" r:id="rId39"/>
    <p:sldId id="418" r:id="rId40"/>
    <p:sldId id="419" r:id="rId41"/>
    <p:sldId id="420" r:id="rId42"/>
    <p:sldId id="421" r:id="rId43"/>
    <p:sldId id="423" r:id="rId44"/>
    <p:sldId id="425" r:id="rId45"/>
    <p:sldId id="424" r:id="rId46"/>
    <p:sldId id="426" r:id="rId47"/>
    <p:sldId id="427" r:id="rId48"/>
    <p:sldId id="428" r:id="rId49"/>
    <p:sldId id="429" r:id="rId50"/>
    <p:sldId id="430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9/1/2022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png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239A5-7E09-4AA2-8ABE-0A1C7D88AB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sr-Cyrl-RS" altLang="zh-TW" sz="3600" dirty="0" smtClean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sr-Cyrl-RS" altLang="zh-TW" sz="36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ru-RU" altLang="zh-TW" sz="4000" dirty="0">
                <a:latin typeface="Calibri" charset="0"/>
                <a:ea typeface="Calibri" charset="0"/>
                <a:cs typeface="Calibri" charset="0"/>
              </a:rPr>
              <a:t>Улога нових терапијских система у побољшању биолошке расположивости </a:t>
            </a:r>
            <a:r>
              <a:rPr lang="ru-RU" altLang="zh-TW" sz="4000" dirty="0" smtClean="0">
                <a:latin typeface="Calibri" charset="0"/>
                <a:ea typeface="Calibri" charset="0"/>
                <a:cs typeface="Calibri" charset="0"/>
              </a:rPr>
              <a:t>лекова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840F58-7BAA-4871-82B5-21FED2884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7" y="4389119"/>
            <a:ext cx="8594269" cy="2355629"/>
          </a:xfrm>
        </p:spPr>
        <p:txBody>
          <a:bodyPr/>
          <a:lstStyle/>
          <a:p>
            <a:pPr algn="ctr"/>
            <a:endParaRPr lang="sr-Cyrl-RS" b="1" dirty="0">
              <a:latin typeface="Cambria" pitchFamily="18" charset="0"/>
            </a:endParaRPr>
          </a:p>
          <a:p>
            <a:pPr algn="ctr"/>
            <a:r>
              <a:rPr lang="sr-Cyrl-RS" sz="2400" dirty="0" smtClean="0">
                <a:latin typeface="Cambria" pitchFamily="18" charset="0"/>
                <a:cs typeface="Arial" pitchFamily="34" charset="0"/>
              </a:rPr>
              <a:t>Предавање 14- Биофармација</a:t>
            </a:r>
          </a:p>
          <a:p>
            <a:pPr algn="ctr"/>
            <a:r>
              <a:rPr lang="sr-Cyrl-RS" sz="2400" dirty="0" smtClean="0">
                <a:latin typeface="Cambria" pitchFamily="18" charset="0"/>
                <a:cs typeface="Arial" pitchFamily="34" charset="0"/>
              </a:rPr>
              <a:t>Доц</a:t>
            </a:r>
            <a:r>
              <a:rPr lang="fi-FI" sz="2400" dirty="0">
                <a:latin typeface="Cambria" pitchFamily="18" charset="0"/>
                <a:cs typeface="Arial" pitchFamily="34" charset="0"/>
              </a:rPr>
              <a:t>.</a:t>
            </a:r>
            <a:r>
              <a:rPr lang="sr-Cyrl-RS" sz="2400" dirty="0">
                <a:latin typeface="Cambria" pitchFamily="18" charset="0"/>
                <a:cs typeface="Arial" pitchFamily="34" charset="0"/>
              </a:rPr>
              <a:t> др</a:t>
            </a:r>
            <a:r>
              <a:rPr lang="fi-FI" sz="2400" dirty="0">
                <a:latin typeface="Cambria" pitchFamily="18" charset="0"/>
                <a:cs typeface="Arial" pitchFamily="34" charset="0"/>
              </a:rPr>
              <a:t> </a:t>
            </a:r>
            <a:r>
              <a:rPr lang="sr-Cyrl-RS" sz="2400" dirty="0">
                <a:latin typeface="Cambria" pitchFamily="18" charset="0"/>
                <a:cs typeface="Arial" pitchFamily="34" charset="0"/>
              </a:rPr>
              <a:t>Јована Брадић</a:t>
            </a:r>
            <a:endParaRPr lang="sr-Cyrl-RS" b="1" dirty="0">
              <a:latin typeface="Cambria" pitchFamily="18" charset="0"/>
            </a:endParaRPr>
          </a:p>
          <a:p>
            <a:pPr algn="ctr"/>
            <a:endParaRPr lang="sr-Cyrl-RS" b="1" dirty="0">
              <a:latin typeface="Cambria" pitchFamily="18" charset="0"/>
              <a:cs typeface="Arial" pitchFamily="34" charset="0"/>
            </a:endParaRPr>
          </a:p>
          <a:p>
            <a:pPr algn="ctr"/>
            <a:r>
              <a:rPr lang="sr-Cyrl-RS" i="1" dirty="0"/>
              <a:t> </a:t>
            </a:r>
            <a:r>
              <a:rPr lang="sr-Cyrl-RS" i="1" dirty="0">
                <a:latin typeface="Cambria" pitchFamily="18" charset="0"/>
              </a:rPr>
              <a:t>20</a:t>
            </a:r>
            <a:r>
              <a:rPr lang="fi-FI" i="1" smtClean="0">
                <a:latin typeface="Cambria" pitchFamily="18" charset="0"/>
              </a:rPr>
              <a:t>22</a:t>
            </a:r>
            <a:r>
              <a:rPr lang="sr-Cyrl-RS" i="1" smtClean="0">
                <a:latin typeface="Cambria" pitchFamily="18" charset="0"/>
              </a:rPr>
              <a:t>. </a:t>
            </a:r>
            <a:r>
              <a:rPr lang="sr-Cyrl-RS" i="1" dirty="0">
                <a:latin typeface="Cambria" pitchFamily="18" charset="0"/>
              </a:rPr>
              <a:t>год, Крагујевац</a:t>
            </a:r>
            <a:endParaRPr lang="en-US" i="1" baseline="30000" dirty="0">
              <a:latin typeface="Cambria" pitchFamily="18" charset="0"/>
            </a:endParaRPr>
          </a:p>
          <a:p>
            <a:pPr algn="ctr"/>
            <a:endParaRPr lang="en-US" b="1" dirty="0">
              <a:latin typeface="Cambria" pitchFamily="18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25804AA9-28C9-4643-80DB-9922164A4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4612" y="38836"/>
            <a:ext cx="1690688" cy="133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371C15A-FD92-4A60-8FD6-B293EAD05566}"/>
              </a:ext>
            </a:extLst>
          </p:cNvPr>
          <p:cNvSpPr txBox="1">
            <a:spLocks/>
          </p:cNvSpPr>
          <p:nvPr/>
        </p:nvSpPr>
        <p:spPr>
          <a:xfrm>
            <a:off x="1700868" y="1377352"/>
            <a:ext cx="7772400" cy="561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9600" kern="120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sr-Cyrl-R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Универзитет у Крагујевцу</a:t>
            </a:r>
            <a:r>
              <a: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/>
            </a:r>
            <a:br>
              <a: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</a:br>
            <a:r>
              <a:rPr lang="sr-Cyrl-R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Факултет медицинских наука</a:t>
            </a:r>
            <a:endParaRPr lang="en-US" sz="1600" b="1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48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04"/>
    </mc:Choice>
    <mc:Fallback xmlns="">
      <p:transition spd="slow" advTm="1700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0972" y="609279"/>
            <a:ext cx="4754880" cy="3291840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Повећање броја капи унутрашње фазе малих димензија</a:t>
            </a:r>
          </a:p>
          <a:p>
            <a:pPr algn="ctr"/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Пораст ентропије система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/>
          </a:p>
          <a:p>
            <a:endParaRPr lang="sr-Cyrl-R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9727" y="655480"/>
            <a:ext cx="4754880" cy="640080"/>
          </a:xfrm>
        </p:spPr>
        <p:txBody>
          <a:bodyPr/>
          <a:lstStyle/>
          <a:p>
            <a:pPr algn="ctr"/>
            <a:r>
              <a:rPr lang="sr-Cyrl-RS" b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Додатак високе конц. сурфактаната и косурфактаната</a:t>
            </a:r>
            <a:endParaRPr lang="en-US" b="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8346" y="1873075"/>
            <a:ext cx="4754880" cy="3291840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Велико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смањење међуповршинског напона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3216281" y="1193533"/>
            <a:ext cx="404261" cy="5582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8655036" y="1295560"/>
            <a:ext cx="404261" cy="5582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93019" y="3582520"/>
            <a:ext cx="10818795" cy="263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874038" y="3771233"/>
            <a:ext cx="87686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Пораст ентропије система + Велико смањење међуповршинског </a:t>
            </a:r>
            <a:r>
              <a:rPr lang="sr-Cyrl-R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напона</a:t>
            </a:r>
          </a:p>
          <a:p>
            <a:r>
              <a:rPr lang="sr-Cyrl-R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sr-Cyrl-R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r-Cyrl-RS" sz="2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Смањење укупне слобне енергије система па</a:t>
            </a:r>
          </a:p>
          <a:p>
            <a:pPr algn="ctr"/>
            <a:r>
              <a:rPr lang="sr-Cyrl-RS" sz="2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микроемулзије настају спонтано</a:t>
            </a:r>
            <a:endParaRPr lang="en-US" sz="2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5689493" y="4255806"/>
            <a:ext cx="702644" cy="803713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39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Микроемулзије У/В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Липосолубилне супстанце се ослобађају спорије, а хидросолубилне брже из микроемулзија У/В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У/В микроемулзијама сматра се да се липосолубилне супстанце растварају или у уљаној фази и/или се распоређују на нивоу хидрофобних репова молекула амфифила који су смештени на међуповршини две фазе.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друге стране, хидросолубилне лековите супстанце су смештене у воденој фази која је континуирана фаза и могу дифундовати брзо што резултује и брзим ослобађањем из овог типа емулзије.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373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Микроемулзије В/У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Липосолубилне супстанце ће се брже ослободити из В/У микроемулзија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док се хидросолубилне ослобађају спорије.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Овај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тип емулзија је погодан за растварање хидросолубилних пептида и нуклеотида.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Приликом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формулације микроемулзије треба водити рачуна о интеракцијама између пептидних и протеинских лекова и сурфактаната које могу довести до денатурације протеина и губитка ефикасности лека.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Код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У/В и В/У типа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на брзину ослобађања утиче липидно/водена расподела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док код биконтинуираних емулзија нема јасних граница уљане и водене фазе, па је лековита супстанца доступна на месту примене и ослобађа се генерално брзо.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32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Формулација микроемулзија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Већ су о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добрене микроемулзије за повећање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пенетрације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козметичких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кроз 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stratum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corneum</a:t>
            </a:r>
            <a:r>
              <a:rPr lang="sr-Cyrl-RS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као и за оралну, окуларну и интравенску примену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Након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оралне примене емулзија В/У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услед разблаживања са телесним течностима може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доћи до инверзије фаза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нарушавања стабилности.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Доминанто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испитују емулзије типа У/В за оралну примену јер се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структура одржава и након контакта са телесним течностима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док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В/У истичу као погодне само за испоруку протеина 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пептида.</a:t>
            </a: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Биконтинуиране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микроемулзије имају најоптималније карактеристике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за формулацију дермалних препарата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а то су велика међуповршина и низак међуповршински напон.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Низак међуповршински напон омогућава велику контактну површину лека и коже.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Опрез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: НСАИЛ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испољавају површинску активност па могу реаговати са компонентама микроемулзије.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92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828300"/>
              </p:ext>
            </p:extLst>
          </p:nvPr>
        </p:nvGraphicFramePr>
        <p:xfrm>
          <a:off x="635268" y="294872"/>
          <a:ext cx="10751418" cy="6182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9335">
                  <a:extLst>
                    <a:ext uri="{9D8B030D-6E8A-4147-A177-3AD203B41FA5}">
                      <a16:colId xmlns:a16="http://schemas.microsoft.com/office/drawing/2014/main" val="3458691411"/>
                    </a:ext>
                  </a:extLst>
                </a:gridCol>
                <a:gridCol w="2112977">
                  <a:extLst>
                    <a:ext uri="{9D8B030D-6E8A-4147-A177-3AD203B41FA5}">
                      <a16:colId xmlns:a16="http://schemas.microsoft.com/office/drawing/2014/main" val="647252406"/>
                    </a:ext>
                  </a:extLst>
                </a:gridCol>
                <a:gridCol w="2065408">
                  <a:extLst>
                    <a:ext uri="{9D8B030D-6E8A-4147-A177-3AD203B41FA5}">
                      <a16:colId xmlns:a16="http://schemas.microsoft.com/office/drawing/2014/main" val="3747745408"/>
                    </a:ext>
                  </a:extLst>
                </a:gridCol>
                <a:gridCol w="269506">
                  <a:extLst>
                    <a:ext uri="{9D8B030D-6E8A-4147-A177-3AD203B41FA5}">
                      <a16:colId xmlns:a16="http://schemas.microsoft.com/office/drawing/2014/main" val="670669591"/>
                    </a:ext>
                  </a:extLst>
                </a:gridCol>
                <a:gridCol w="2194840">
                  <a:extLst>
                    <a:ext uri="{9D8B030D-6E8A-4147-A177-3AD203B41FA5}">
                      <a16:colId xmlns:a16="http://schemas.microsoft.com/office/drawing/2014/main" val="2446213668"/>
                    </a:ext>
                  </a:extLst>
                </a:gridCol>
                <a:gridCol w="2179352">
                  <a:extLst>
                    <a:ext uri="{9D8B030D-6E8A-4147-A177-3AD203B41FA5}">
                      <a16:colId xmlns:a16="http://schemas.microsoft.com/office/drawing/2014/main" val="2834015795"/>
                    </a:ext>
                  </a:extLst>
                </a:gridCol>
              </a:tblGrid>
              <a:tr h="7630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ТИП </a:t>
                      </a:r>
                      <a:r>
                        <a:rPr lang="en-US" sz="1600" dirty="0">
                          <a:effectLst/>
                        </a:rPr>
                        <a:t>I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ТИП </a:t>
                      </a:r>
                      <a:r>
                        <a:rPr lang="en-US" sz="1600">
                          <a:effectLst/>
                        </a:rPr>
                        <a:t>II</a:t>
                      </a:r>
                      <a:r>
                        <a:rPr lang="sr-Cyrl-RS" sz="1600">
                          <a:effectLst/>
                        </a:rPr>
                        <a:t>- </a:t>
                      </a:r>
                      <a:r>
                        <a:rPr lang="en-US" sz="1600">
                          <a:effectLst/>
                        </a:rPr>
                        <a:t>SEDDS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ТИП </a:t>
                      </a:r>
                      <a:r>
                        <a:rPr lang="en-US" sz="1600">
                          <a:effectLst/>
                        </a:rPr>
                        <a:t>III</a:t>
                      </a:r>
                      <a:r>
                        <a:rPr lang="sr-Cyrl-RS" sz="1600">
                          <a:effectLst/>
                        </a:rPr>
                        <a:t>А - </a:t>
                      </a:r>
                      <a:r>
                        <a:rPr lang="en-US" sz="1600">
                          <a:effectLst/>
                        </a:rPr>
                        <a:t>S</a:t>
                      </a:r>
                      <a:r>
                        <a:rPr lang="sr-Cyrl-RS" sz="1600">
                          <a:effectLst/>
                        </a:rPr>
                        <a:t>М</a:t>
                      </a:r>
                      <a:r>
                        <a:rPr lang="en-US" sz="1600">
                          <a:effectLst/>
                        </a:rPr>
                        <a:t>EDDS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ТИП </a:t>
                      </a:r>
                      <a:r>
                        <a:rPr lang="en-US" sz="1600">
                          <a:effectLst/>
                        </a:rPr>
                        <a:t>III</a:t>
                      </a:r>
                      <a:r>
                        <a:rPr lang="sr-Cyrl-RS" sz="1600">
                          <a:effectLst/>
                        </a:rPr>
                        <a:t>В-</a:t>
                      </a:r>
                      <a:endParaRPr lang="en-US" sz="16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SNEDDS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ТИП </a:t>
                      </a:r>
                      <a:r>
                        <a:rPr lang="en-US" sz="1600">
                          <a:effectLst/>
                        </a:rPr>
                        <a:t>IV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extLst>
                  <a:ext uri="{0D108BD9-81ED-4DB2-BD59-A6C34878D82A}">
                    <a16:rowId xmlns:a16="http://schemas.microsoft.com/office/drawing/2014/main" val="1037325407"/>
                  </a:ext>
                </a:extLst>
              </a:tr>
              <a:tr h="37236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Садрже:</a:t>
                      </a:r>
                      <a:endParaRPr lang="en-US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липиде (100%)</a:t>
                      </a:r>
                      <a:endParaRPr lang="en-US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не садрже сурфактанте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Садрже:</a:t>
                      </a:r>
                      <a:endParaRPr lang="en-US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липиде </a:t>
                      </a:r>
                      <a:endParaRPr lang="en-US" sz="1600">
                        <a:effectLst/>
                      </a:endParaRPr>
                    </a:p>
                    <a:p>
                      <a:pPr marL="2266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(40-80%)</a:t>
                      </a:r>
                      <a:endParaRPr lang="en-US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емулгатор нерастворан у води, </a:t>
                      </a:r>
                      <a:r>
                        <a:rPr lang="en-US" sz="1600">
                          <a:effectLst/>
                        </a:rPr>
                        <a:t>HLB&lt;12 </a:t>
                      </a:r>
                    </a:p>
                    <a:p>
                      <a:pPr marL="2266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(</a:t>
                      </a:r>
                      <a:r>
                        <a:rPr lang="en-US" sz="1600">
                          <a:effectLst/>
                        </a:rPr>
                        <a:t>20–60 %)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не садрже хидрофилне косолвенсе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Садрже:</a:t>
                      </a:r>
                      <a:endParaRPr lang="en-US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липиде</a:t>
                      </a:r>
                      <a:endParaRPr lang="en-US" sz="1600">
                        <a:effectLst/>
                      </a:endParaRPr>
                    </a:p>
                    <a:p>
                      <a:pPr marL="2266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 (</a:t>
                      </a:r>
                      <a:r>
                        <a:rPr lang="en-US" sz="1600">
                          <a:effectLst/>
                        </a:rPr>
                        <a:t>40–80</a:t>
                      </a:r>
                      <a:r>
                        <a:rPr lang="sr-Cyrl-RS" sz="1600">
                          <a:effectLst/>
                        </a:rPr>
                        <a:t>%)</a:t>
                      </a:r>
                      <a:endParaRPr lang="en-US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сурфактанте растворне у води, </a:t>
                      </a:r>
                      <a:r>
                        <a:rPr lang="en-US" sz="1600">
                          <a:effectLst/>
                        </a:rPr>
                        <a:t>HLB&gt;1</a:t>
                      </a:r>
                      <a:r>
                        <a:rPr lang="sr-Cyrl-RS" sz="1600">
                          <a:effectLst/>
                        </a:rPr>
                        <a:t>2 </a:t>
                      </a:r>
                      <a:endParaRPr lang="en-US" sz="1600">
                        <a:effectLst/>
                      </a:endParaRPr>
                    </a:p>
                    <a:p>
                      <a:pPr marL="2266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(</a:t>
                      </a:r>
                      <a:r>
                        <a:rPr lang="en-US" sz="1600">
                          <a:effectLst/>
                        </a:rPr>
                        <a:t>20–40%)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могу садржавати  хидрофилне косолвенсе (0</a:t>
                      </a:r>
                      <a:r>
                        <a:rPr lang="en-US" sz="1600">
                          <a:effectLst/>
                        </a:rPr>
                        <a:t>–40</a:t>
                      </a:r>
                      <a:r>
                        <a:rPr lang="sr-Cyrl-RS" sz="1600">
                          <a:effectLst/>
                        </a:rPr>
                        <a:t>%)</a:t>
                      </a:r>
                      <a:endParaRPr lang="en-US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Садрже:</a:t>
                      </a:r>
                      <a:endParaRPr lang="en-US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липиде </a:t>
                      </a:r>
                      <a:endParaRPr lang="en-US" sz="1600">
                        <a:effectLst/>
                      </a:endParaRPr>
                    </a:p>
                    <a:p>
                      <a:pPr marL="2266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(&lt; 2</a:t>
                      </a:r>
                      <a:r>
                        <a:rPr lang="en-US" sz="1600">
                          <a:effectLst/>
                        </a:rPr>
                        <a:t>0</a:t>
                      </a:r>
                      <a:r>
                        <a:rPr lang="sr-Cyrl-RS" sz="1600">
                          <a:effectLst/>
                        </a:rPr>
                        <a:t> %)</a:t>
                      </a:r>
                      <a:endParaRPr lang="en-US" sz="16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сурфактанте растворне у води, </a:t>
                      </a:r>
                      <a:r>
                        <a:rPr lang="en-US" sz="1600">
                          <a:effectLst/>
                        </a:rPr>
                        <a:t>HLB&gt;12 </a:t>
                      </a:r>
                      <a:r>
                        <a:rPr lang="sr-Cyrl-RS" sz="1600">
                          <a:effectLst/>
                        </a:rPr>
                        <a:t>(</a:t>
                      </a:r>
                      <a:r>
                        <a:rPr lang="en-US" sz="1600">
                          <a:effectLst/>
                        </a:rPr>
                        <a:t>20–50 %)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>
                          <a:effectLst/>
                        </a:rPr>
                        <a:t>садрже  хидрофилне косолвенсе (20-5</a:t>
                      </a:r>
                      <a:r>
                        <a:rPr lang="en-US" sz="1600">
                          <a:effectLst/>
                        </a:rPr>
                        <a:t>0</a:t>
                      </a:r>
                      <a:r>
                        <a:rPr lang="sr-Cyrl-RS" sz="1600">
                          <a:effectLst/>
                        </a:rPr>
                        <a:t> %)</a:t>
                      </a:r>
                      <a:endParaRPr lang="en-US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Садрже:</a:t>
                      </a:r>
                      <a:endParaRPr lang="en-US" sz="16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 dirty="0">
                          <a:effectLst/>
                        </a:rPr>
                        <a:t>сурфактанте нерастворне у води, </a:t>
                      </a:r>
                      <a:r>
                        <a:rPr lang="en-US" sz="1600" dirty="0">
                          <a:effectLst/>
                        </a:rPr>
                        <a:t>HLB&lt;</a:t>
                      </a:r>
                      <a:r>
                        <a:rPr lang="sr-Cyrl-RS" sz="1600" dirty="0">
                          <a:effectLst/>
                        </a:rPr>
                        <a:t>12 (</a:t>
                      </a:r>
                      <a:r>
                        <a:rPr lang="en-US" sz="1600" dirty="0">
                          <a:effectLst/>
                        </a:rPr>
                        <a:t>0–20 %)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 dirty="0">
                          <a:effectLst/>
                        </a:rPr>
                        <a:t>сурфактанте растворне у води, </a:t>
                      </a:r>
                      <a:r>
                        <a:rPr lang="en-US" sz="1600" dirty="0">
                          <a:effectLst/>
                        </a:rPr>
                        <a:t>HLB&gt;1</a:t>
                      </a:r>
                      <a:r>
                        <a:rPr lang="sr-Cyrl-RS" sz="1600" dirty="0">
                          <a:effectLst/>
                        </a:rPr>
                        <a:t>2 (</a:t>
                      </a:r>
                      <a:r>
                        <a:rPr lang="en-US" sz="1600" dirty="0">
                          <a:effectLst/>
                        </a:rPr>
                        <a:t>30–80 %)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 dirty="0">
                          <a:effectLst/>
                        </a:rPr>
                        <a:t>хидрофилне косолвенсе </a:t>
                      </a:r>
                      <a:endParaRPr lang="en-US" sz="1600" dirty="0">
                        <a:effectLst/>
                      </a:endParaRPr>
                    </a:p>
                    <a:p>
                      <a:pPr marL="2266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(0-50%)</a:t>
                      </a:r>
                      <a:endParaRPr lang="en-US" sz="16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sr-Cyrl-RS" sz="1600" dirty="0">
                          <a:effectLst/>
                        </a:rPr>
                        <a:t>не садржи уља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extLst>
                  <a:ext uri="{0D108BD9-81ED-4DB2-BD59-A6C34878D82A}">
                    <a16:rowId xmlns:a16="http://schemas.microsoft.com/office/drawing/2014/main" val="3861944785"/>
                  </a:ext>
                </a:extLst>
              </a:tr>
              <a:tr h="848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Груба дисперзија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Настаје емулзија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Настају</a:t>
                      </a:r>
                      <a:endParaRPr lang="en-US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фине емулзије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Настају транспарентне дисперзије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Настаје мицеларни раствор </a:t>
                      </a:r>
                      <a:endParaRPr lang="en-US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extLst>
                  <a:ext uri="{0D108BD9-81ED-4DB2-BD59-A6C34878D82A}">
                    <a16:rowId xmlns:a16="http://schemas.microsoft.com/office/drawing/2014/main" val="2528844498"/>
                  </a:ext>
                </a:extLst>
              </a:tr>
              <a:tr h="848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Апсорпција лека захтева варење липида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Варење се одвија, али није неопходно.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Варење може да се догоди, али није неопходно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Није значајно варење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Није значајно варење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17" marR="57617" marT="0" marB="0"/>
                </a:tc>
                <a:extLst>
                  <a:ext uri="{0D108BD9-81ED-4DB2-BD59-A6C34878D82A}">
                    <a16:rowId xmlns:a16="http://schemas.microsoft.com/office/drawing/2014/main" val="243924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228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0972" y="947125"/>
            <a:ext cx="10058400" cy="5232001"/>
          </a:xfrm>
        </p:spPr>
        <p:txBody>
          <a:bodyPr>
            <a:normAutofit lnSpcReduction="10000"/>
          </a:bodyPr>
          <a:lstStyle/>
          <a:p>
            <a:r>
              <a:rPr lang="sr-Cyrl-R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Самоемулгујући системи испоруке лекова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SEDDS </a:t>
            </a:r>
            <a:r>
              <a:rPr lang="sr-Cyrl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 </a:t>
            </a:r>
            <a:r>
              <a:rPr lang="sr-Cyrl-R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изотропне смеше природних или синтетских уља, чврстих или течних сурфактанта или једног или више хидрофилних </a:t>
            </a:r>
            <a:r>
              <a:rPr lang="sr-Cyrl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растварача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косурфактан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Cyrl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Cyrl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Главна карактеристика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SEDDS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система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је способност стварања финих емулзија након разблаживања у желудачним течностима, уз покретљивост желуца која обезбеђује потребно мешање.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Када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дођу у контакт са течностима ГИТ-а граде се емулзије У/В или микро/наноемулзије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Појам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SEDDS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свеобухватан 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оквиру њега се могу разликовати три типа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зависности од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величине капљица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уљане фазе и састава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II -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типични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SEDDS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тип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IIIA-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SMEDDS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III B-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SNEDDS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281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0972" y="415636"/>
            <a:ext cx="10058400" cy="45822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Липиди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се користе су триглицериди дугог и средњег ланца и њихова улога је у побољшању растворљивости хидрофобних лекова, олакшавању самоемулговања и повећању фракције апсорбованог лека из ГИТ-а.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ову сврху се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користе: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маслиново, кукурузно, сусамово, сојино уље, као и хидрогенизована биљна уља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хидрогенизовано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памуково уље, хидрогенизовано палмино уље итд).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Биљна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уља су углавном богата незасићеним дуголанчаним триглицеридима, док су кокосово и палмино уље богати триглицеридима средње дужине ланца.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Триглицериде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средњег ланца карактерише већи капацитет за растварањ лекова, варење се одвија брже и мање су подложни оксидативној деградацији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Хидрогенизована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биљна уља настају хидрогенизацијом незасићених веза што повећава стабилност и смањује тенденцију ка оксидативној разградњи.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768" y="4904509"/>
            <a:ext cx="2590800" cy="1519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8" y="4904508"/>
            <a:ext cx="3448050" cy="151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5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8" y="651562"/>
            <a:ext cx="10245864" cy="5638401"/>
          </a:xfrm>
        </p:spPr>
        <p:txBody>
          <a:bodyPr>
            <a:normAutofit/>
          </a:bodyPr>
          <a:lstStyle/>
          <a:p>
            <a:pPr lvl="0"/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Сурфактанти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треба да побољшају солубилизацију, а у зависности од типа липида и формулације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користе се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нејонски сурфактанти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различитих ХЛБ </a:t>
            </a: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вредности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стри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сорбитана као липофилни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сорбитан моноолеат-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Span</a:t>
            </a:r>
            <a:r>
              <a:rPr lang="sr-Cyrl-RS" i="1" dirty="0">
                <a:latin typeface="Arial" panose="020B0604020202020204" pitchFamily="34" charset="0"/>
                <a:cs typeface="Arial" panose="020B0604020202020204" pitchFamily="34" charset="0"/>
              </a:rPr>
              <a:t> 80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Полисорбати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20, 80 (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Tween 20, 80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као хидрофилни емулгатори.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Нејонски сурфактанти мање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токсични од јонских.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Сматра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да о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дговарајуће комбинације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ПАМ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са малим и високим ХЛБ често доводе до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грађења емулзије са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мањом величином капљица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односу на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појединачне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ПАМ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Косолвенси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побољшавају солубилизацију сурфактаната и хидрофобних лекова у липидима и могу се користити етанол, пропиленгликол, полиетиленгликоли.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36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8" y="651562"/>
            <a:ext cx="8601791" cy="563840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формулацији самодиспергујућих носача као сурфактанти користе се 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полиетоксиловани глицериди из биљних уља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макрогол-40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хидрогенизовано рицинусово уље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Cremophor®RH40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макрогол-60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хидрогенизовано рицинусово уље 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Cremophor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RH60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макроголглицерол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рицинолеат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Cremophor®EL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18" y="3318163"/>
            <a:ext cx="2597727" cy="25977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245" y="3318163"/>
            <a:ext cx="2597728" cy="25977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5" t="12142" r="32546" b="22404"/>
          <a:stretch/>
        </p:blipFill>
        <p:spPr>
          <a:xfrm>
            <a:off x="5866972" y="3318163"/>
            <a:ext cx="1542473" cy="259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4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0972" y="947125"/>
            <a:ext cx="10058400" cy="49242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Предности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самоемулгујућих система: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погодни носачи за лекове који су слабо растворни у води, али поседују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одговарајућу растворљивост у уљу или мешавинама уља 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ПАМ.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може се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побољшати биорасположивост липофилних лекова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који се не могу апсорбовати због недовољне раствољивости у ГИТ течностима-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класа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II BCS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иритација ГИТ-а је смањена у односу на једноставне формулације на бази уља. </a:t>
            </a:r>
          </a:p>
          <a:p>
            <a:pPr marL="0" indent="0">
              <a:buNone/>
            </a:pP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Недостаци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ових система су: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присуство велике количине сурфактаната која може деловати иритирајуће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могућност да испарљиви растварачи мигрирају на омотач капсуле.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нису развијени довољно добри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модели који би служили за предикцију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понашања лека</a:t>
            </a: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300" b="1" dirty="0">
                <a:latin typeface="Arial" panose="020B0604020202020204" pitchFamily="34" charset="0"/>
                <a:cs typeface="Arial" panose="020B0604020202020204" pitchFamily="34" charset="0"/>
              </a:rPr>
              <a:t>системи за испоруку лекова који су засновани на </a:t>
            </a:r>
            <a:r>
              <a:rPr lang="sr-Cyrl-RS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липидима- </a:t>
            </a:r>
            <a:r>
              <a:rPr lang="en-US" sz="2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Lipid-Based </a:t>
            </a:r>
            <a:r>
              <a:rPr lang="en-US" sz="2300" b="1" i="1" dirty="0">
                <a:latin typeface="Arial" panose="020B0604020202020204" pitchFamily="34" charset="0"/>
                <a:cs typeface="Arial" panose="020B0604020202020204" pitchFamily="34" charset="0"/>
              </a:rPr>
              <a:t>Drug Delivery Systems</a:t>
            </a:r>
            <a:r>
              <a:rPr lang="en-US" sz="23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LBDDS </a:t>
            </a:r>
            <a:endParaRPr lang="en-US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Орална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апсорпција већине лекова је ограничена због њихове ниске растворљивости у води и мале оралне биорасположивости.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Да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би се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превазшли наведени проблеми,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развијени су многи приступи, укључујући уградњу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лекова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липидне носаче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Помоћу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ових система лекови различитих молекулских маса могу се допремати до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специфичног циљног места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или се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могу временски контролисано ослобађати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327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0972" y="947125"/>
            <a:ext cx="10058400" cy="4924285"/>
          </a:xfrm>
        </p:spPr>
        <p:txBody>
          <a:bodyPr>
            <a:no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Самоемулгујући системи испоруке лекова који су комерцијално доступни су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Sandimmune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Neoral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® (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циклоспорин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Norvir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® (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ритонавир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меким желатинским капсулама.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213" y="3598718"/>
            <a:ext cx="2857500" cy="1600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500" y="3293918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048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99" y="629492"/>
            <a:ext cx="10058400" cy="5540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Ослобађање лека из самоемулгујућих система: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двија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се путем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међуфазног пренос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и разградњ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 носача.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Међуфазни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пренос подразумева да услед концентрационог градијента лек дифундује из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SEDDS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формулације што директно зависи од коефицијента расподеле лека и растворљивости 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формулацији</a:t>
            </a: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а формулације на бази липида,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најважнија разградња је липолиза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катализована липазом панкреаса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Важно је познавати процесе који се одвијају након разређивања лековите супстанце са водом и да ли долази до грађења дисперзије, како би с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е приступило изради стабилних самодиспергујућих структура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Заједничка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карактеристика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формулација типа I- IV је солубилизација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грађењем мицела </a:t>
            </a:r>
            <a:r>
              <a:rPr lang="sr-Latn-RS" b="1" i="1" dirty="0"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што 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другачије од нпр.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солубилизације растварањем лека у органском ко-растварачу у коме се долази до великог смањења растворљивости након разблаживања.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0911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 fontScale="85000" lnSpcReduction="20000"/>
          </a:bodyPr>
          <a:lstStyle/>
          <a:p>
            <a:r>
              <a:rPr lang="sr-Cyrl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Лекови 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се налазе у липидном носачу који чине три-, ди- или </a:t>
            </a:r>
            <a:r>
              <a:rPr lang="sr-Cyrl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моноглицериди</a:t>
            </a:r>
          </a:p>
          <a:p>
            <a:r>
              <a:rPr lang="sr-Cyrl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Ова 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формулација је најпогоднија за изразито липофилне лекове </a:t>
            </a: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са ниском тачком топљења. </a:t>
            </a:r>
            <a:endParaRPr lang="sr-Cyrl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Ова </a:t>
            </a: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једињења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на пример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неће постићи ефекат ако се инкорпорирају у тип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Липидна 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формулација тип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је препозната као безбедна и налази се листи</a:t>
            </a:r>
            <a:r>
              <a:rPr lang="sr-Cyrl-RS" sz="23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 супстанци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Формулација није диспергујућа и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ослања </a:t>
            </a: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се на природне процесе дигестије липида 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под утицајем панкреасне липазе</a:t>
            </a: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да би се створиле мешане мицеле које делују као природни 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сурфактанти </a:t>
            </a: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за лек.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Метаболизмом 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триглицерида помоћу липаза настају моно- и диглицерида и масних киселина које емулгују преостало уље, па додатак сурфактаната није потребан. </a:t>
            </a:r>
            <a:endParaRPr lang="sr-Cyrl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Капацитет </a:t>
            </a:r>
            <a:r>
              <a:rPr lang="sr-Cyrl-RS" sz="2300" b="1" dirty="0">
                <a:latin typeface="Arial" panose="020B0604020202020204" pitchFamily="34" charset="0"/>
                <a:cs typeface="Arial" panose="020B0604020202020204" pitchFamily="34" charset="0"/>
              </a:rPr>
              <a:t>за инкорпорирање лекова је ограничен</a:t>
            </a:r>
            <a:r>
              <a:rPr lang="sr-Cyrl-RS" sz="2300" dirty="0">
                <a:latin typeface="Arial" panose="020B0604020202020204" pitchFamily="34" charset="0"/>
                <a:cs typeface="Arial" panose="020B0604020202020204" pitchFamily="34" charset="0"/>
              </a:rPr>
              <a:t> изузев за доста липофилне лекове.  </a:t>
            </a: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486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85" y="684949"/>
            <a:ext cx="8747920" cy="5752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Недостатак липидне формулације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типа 1 је: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капацитет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 инкорпорирање лекова ограничен изузев за доста липофилне лекове и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није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погодна за супстанце подложне оксидацији.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Примери регистрованих препарата: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Roaccutane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мека желатинска капсула која садржи раствор изотретиноина у смеши сојиног уља, хидрогенизованог сојиног уља, уља соје делиично хидрогенизованог и пчелињег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воска.</a:t>
            </a: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Rocaltrol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садржи калцитриол, а у састав капсуле улазе: триглицериди средње дужине ланца кокосовог уља, бутилхидрокси анизол и бутилхидрокситолуен.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3671" y="2973820"/>
            <a:ext cx="2476500" cy="1847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451" t="2281" r="5889"/>
          <a:stretch/>
        </p:blipFill>
        <p:spPr>
          <a:xfrm>
            <a:off x="9633671" y="4646765"/>
            <a:ext cx="2484582" cy="196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858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9191752" cy="4535905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Ова формулација садржи уљану фазу и емулгаторе нерастворне у води, а у контакту са воденом средином гради се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фина У/В емулзија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(дисперзија).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Липофилни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сурфактанти се додају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да би се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повећала способност растварања уграђених лекова 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повећала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стабилност емулзије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која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настаје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у ГИТ-у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Ове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формулације су обично препознате као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SEDDS, а самоемулговање започиње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при концентрацији сурфактанта изнад 25% m/m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Емулзија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која настаје је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млечна,  са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величином капљица &gt; 300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Лекови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се инкорпорирају у овај тип носача имају вредности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logP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2-4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Грађење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дисперзије не доводи до губитка капацитета за растварање.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780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200" b="1" dirty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IIIA </a:t>
            </a:r>
            <a:r>
              <a:rPr lang="sr-Cyrl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SMEDDS </a:t>
            </a:r>
            <a:r>
              <a:rPr lang="sr-Cyrl-RS" sz="2200" b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sr-Cyrl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SNEDDS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Ове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формулације садрже уља, сурфактанте растворне у води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и/или хидрофилне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кораствараче.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Након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контакта са водом/телесним течностима, уз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цревну перисталтику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спонтано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граде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микро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емулзије/н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аноемулзије типа У/В.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Од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хидрофилних корастварача могу да се користе етанол, полиетиленгликол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пропиленгликол.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зависности од величине честица разликују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се: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SMEDDS,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које граде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емулзију са величином честица 100-250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nm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DDS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емулзију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 величином честица мањом од 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582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200" b="1" dirty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IIIA </a:t>
            </a:r>
            <a:r>
              <a:rPr lang="sr-Cyrl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SMEDDS </a:t>
            </a:r>
            <a:r>
              <a:rPr lang="sr-Cyrl-RS" sz="2200" b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sr-Cyrl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SNEDDS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За формулацију, помоћну супстанцу треба изабрати са листе која се генерално сматра безбедном помоћном супстанцом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„GRAS“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листа.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Супстанце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са високом тачком топљења и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log P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око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2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нису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погодне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инкорпорирање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у SMEDDS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, док  су липофилни лекови са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log P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преко 5 добри кандидати. </a:t>
            </a: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505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Пример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SMEDDS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регистрованог препарата је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Sandimmun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Neoral</a:t>
            </a:r>
            <a:r>
              <a:rPr lang="en-US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sr-Cyrl-RS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мека капсула која садржи циклоспорин, а од помоћних материја алфа токоферол, етанол, пропиленгликол, моно, ди и триглицериди из уља кукуруза, макроголглицерол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5305" b="23181"/>
          <a:stretch/>
        </p:blipFill>
        <p:spPr>
          <a:xfrm>
            <a:off x="3397719" y="3927106"/>
            <a:ext cx="3923848" cy="202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080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6734879" cy="4535905"/>
          </a:xfrm>
        </p:spPr>
        <p:txBody>
          <a:bodyPr>
            <a:normAutofit lnSpcReduction="10000"/>
          </a:bodyPr>
          <a:lstStyle/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Формулације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типа IV формирају мицеларне растворе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са величином честица  мањом од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nm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Лек се брзо ослобађа и апсорбује.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Недостатак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ове формулације је што постоји велики потенцијал за таложење лека у ГИТ-у, а такође се користи висока концентрација сурфактаната који могу иритирати слузокожу ГИТ-а.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Лек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је формулисни на овај начин је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Targretin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који садржи бексаротен (из групе ретиноида) и користи се у лечењу кожних промена код појединих карцинома.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Поред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бексаротена, у састав меке капсуле улази и полисорбат 20, макрогол 400, повидон и бутилхидрокси анизол.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8508" y="890616"/>
            <a:ext cx="2927926" cy="24067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7053" y="3703319"/>
            <a:ext cx="3343274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3461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наноемулзије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Наноемулзије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су емулзиони систем са величином капљица од 0,1 до 500 nm.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Величина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капљица варира у зависности од честица лека, механичке енергије, састава и количине употребљених тензида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 типу могу бити: У/В, В/У и биконтинуиране.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Због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врло фине величине честица и мањег површинског напона између уљане и водене фазе, наноемулзије немају склоност ка кремирању или седиментацији.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разлику од микроемулзија,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наноемулзије су термодинамички нестабилни системи и за њихову израду потребна је енергија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Добра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карактеристика наноемулзија огледа се у чињеници  да молекули лекова у нанометарским размерама врло добро прелазе баријере ГИТ-а или коже.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Препарати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 различите путеве примене су одобрени у облику наноемулзија. </a:t>
            </a:r>
          </a:p>
        </p:txBody>
      </p:sp>
    </p:spTree>
    <p:extLst>
      <p:ext uri="{BB962C8B-B14F-4D97-AF65-F5344CB8AC3E}">
        <p14:creationId xmlns:p14="http://schemas.microsoft.com/office/powerpoint/2010/main" val="12358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Бенефити система који су засновани на 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липидима</a:t>
            </a:r>
            <a:endParaRPr lang="en-US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Потенцијал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да побољшају растворљивост и биорасположивост лекова  слабо растворних 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води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Липиди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се користе у изради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биокомпатибилни и биодеградабилни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већина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GRAS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листи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Липид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побољшавају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транспорт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лековите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суптанце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тренутним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нарушавањем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липидног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двослоја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изменама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тесним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веза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ма између ћелија.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Могућност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транспорта кроз крвно-мождану баријеру.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Нашли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примену за различите путеве примене: оралну, парентералну, локалну, пулмонарну апликацију лекова.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Атрактивни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за испоруку како лекова, вакцина, тако и додатака исхрани и вакцина.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2656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Pickering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емулзије</a:t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7021207" cy="453590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Pickering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емулзије су емулзиони системи стабилизовани додатком чврстих честица које се распоређују на површини уљане и водене фазе.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чврстих честица може бити безбеднија  у односу на сурфактанте.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Истраживања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су показала да бројне неорганске честице попут силицијум диоксида, глине и хидроксиапатита као и поједине органске честице могу да се користе као стабилизатори у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Pickering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емулзијама.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093976"/>
            <a:ext cx="4572000" cy="144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1717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Липозоми представљају сферне везикуле различитих величина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дијаметар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50–1000 nm)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које су састављене од хидрофилног језгра и хидрофобног омотача.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Ове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везикуларне честице су први пут описане 1965. године од стране британског хематолога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Alec D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Bangham</a:t>
            </a:r>
            <a:r>
              <a:rPr lang="sr-Cyrl-RS" i="1" dirty="0">
                <a:latin typeface="Arial" panose="020B0604020202020204" pitchFamily="34" charset="0"/>
                <a:cs typeface="Arial" panose="020B0604020202020204" pitchFamily="34" charset="0"/>
              </a:rPr>
              <a:t>-а. 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израђују од истог материјала који чини ћелијску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мембрану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холестерол и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природни или синтетски фосфолипида.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Компоненте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које улазе у састав липозома су биокомпатибилне и биоразградиве.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8116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Постоје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две врсте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фосфолипида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фосфодиглицериди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сфинголипиди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Фосфолипиди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се користе у изради липозома су: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фосфатидил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холин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лецитин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најчешће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коришћен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фосфатидил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етаноламин (цефалин),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фосфатидил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серин,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фосфатидил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инозитол,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фосфатидил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глицерол.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8631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липозому хидрофобни репови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фосфолипид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 окренути једни према другима, док хидрофилне главе привлаче воду и окрећу се ка хидрофилном језгру.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949" y="3129413"/>
            <a:ext cx="4965755" cy="2790123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798199"/>
              </p:ext>
            </p:extLst>
          </p:nvPr>
        </p:nvGraphicFramePr>
        <p:xfrm>
          <a:off x="98425" y="98425"/>
          <a:ext cx="14779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Packager Shell Object" showAsIcon="1" r:id="rId4" imgW="1477440" imgH="478800" progId="Package">
                  <p:embed/>
                </p:oleObj>
              </mc:Choice>
              <mc:Fallback>
                <p:oleObj name="Packager Shell Object" showAsIcon="1" r:id="rId4" imgW="1477440" imgH="478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8425" y="98425"/>
                        <a:ext cx="1477963" cy="479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0189" y="3178141"/>
            <a:ext cx="3802831" cy="269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308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latin typeface="Arial" panose="020B0604020202020204" pitchFamily="34" charset="0"/>
                <a:cs typeface="Arial" panose="020B0604020202020204" pitchFamily="34" charset="0"/>
              </a:rPr>
              <a:t>предности липозома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огућност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циљане испоруке и хидрофилних и липофилних супстанци до места од интереса, уз смањење системске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токсичности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смањено депонују у срцу, бубрезима па је кардиотоксичност и нефротоксичност бројних лекова на тај начин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превазиђена.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ример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хидрофилни доксорубицин је инкорпориран у липозом чиме је знатно побољшана његова растворљивост.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Такође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формулацијом доксорубицина у облику липозома значајно се смањује  његов потенцијал да изазове кардиотоксичност.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3364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latin typeface="Arial" panose="020B0604020202020204" pitchFamily="34" charset="0"/>
                <a:cs typeface="Arial" panose="020B0604020202020204" pitchFamily="34" charset="0"/>
              </a:rPr>
              <a:t>предности липозома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Широк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дијапазон х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идрофилних и липофилни супстанци може се испоручити путем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Хидрофилне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лековите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супстанце могу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се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уградити у водене унутрашње просторе глобула, док хидрофобни лекови могу бити уграђени у унутрашње слојеве масних киселина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Инкапсулирани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 заштитићен од  спољне средине у дигестивном тракту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Циљано деловање липозома на структуру од интереса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везивањем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лиганда за површину липида који ће селективно деловати на оболелу ћелију.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иљана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испорука лека у антитуморској терапији, чиме се избегава излагање здравог ткива леку и токсичност се смањује.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 су израђени од супстанци које су биокомпатибилне, биоразградиве што указује на безбедност примене.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Топикална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примена липозома нуди велике бенефите у дерматологији.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5791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Недостаци </a:t>
            </a:r>
            <a:r>
              <a:rPr lang="sr-Cyrl-RS" sz="3200" b="1" dirty="0">
                <a:latin typeface="Arial" panose="020B0604020202020204" pitchFamily="34" charset="0"/>
                <a:cs typeface="Arial" panose="020B0604020202020204" pitchFamily="34" charset="0"/>
              </a:rPr>
              <a:t>липозома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Кратак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полуживот услед елиминације од стране макрофага.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Ова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карактеристика може бити искоришћена у лечењу паразитарних болести где је циљ деловати на макрофаге- на пример код лајшманијазе где лајшманије нападају макрофаг и у њима се размножавају.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Липо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оми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се акумулирају у истој ћелијској популацији која је заражена 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стога су идеални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за испоруку лека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као што је на пример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амфотерицин Б.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код примене липозома је и њихова стабилност јер су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липиди склони оксидацији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905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Липозоми се могу израдити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као:</a:t>
            </a: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униламеларни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везикула садржи један слој фосфолипида који окружују водену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фазу)</a:t>
            </a: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мултиламеларни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(постоји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више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липидних двослојева који окружују водене јединице.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821" y="3904247"/>
            <a:ext cx="4688377" cy="262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5766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Постоје следећи типови липозома: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Конвенционални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састоје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се претежно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од природних фосфолипида и имају кратак полуживат.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pH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осетљиви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Катјонски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садрже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липиде са позитивно наелетрисаним групама који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могу интераговати са негативно наелектрисаним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групама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ДНК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Овај приступ је искоришћен у генској терапији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Дугоциркулишући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додатак синтетских полимера стерном баријером спречава везивање компонената крви за липозом што води преузимању од стране макрофага.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Облагање липозома </a:t>
            </a: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полиетилен гликолом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значајно </a:t>
            </a: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смањује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преузимање од</a:t>
            </a: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стране макрофага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што је погодно </a:t>
            </a: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 продужено ослобађање терапијског средства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 поређењу са конвенционалним липозомима, примена дугоциркулишућих липозома може знатно продужити деловање лекова.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0719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липозоме се могу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инкорпорирати: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лекови,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токсини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протеини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(пептиди),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ензими,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антигени (антитела) и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нуклеотиди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848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sr-Cyrl-RS" sz="2000" b="1" cap="none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Подела </a:t>
            </a:r>
            <a:r>
              <a:rPr lang="sr-Cyrl-RS" sz="2000" b="1" cap="none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према </a:t>
            </a:r>
            <a:r>
              <a:rPr lang="sr-Cyrl-RS" sz="2000" b="1" cap="none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методи израде и физичко-хемијским </a:t>
            </a:r>
            <a:r>
              <a:rPr lang="sr-Cyrl-RS" sz="2000" b="1" cap="none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карактеристикама</a:t>
            </a:r>
            <a:endParaRPr lang="en-US" sz="2000" b="1" cap="none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438683"/>
              </p:ext>
            </p:extLst>
          </p:nvPr>
        </p:nvGraphicFramePr>
        <p:xfrm>
          <a:off x="798896" y="1655545"/>
          <a:ext cx="10549289" cy="44661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4204">
                  <a:extLst>
                    <a:ext uri="{9D8B030D-6E8A-4147-A177-3AD203B41FA5}">
                      <a16:colId xmlns:a16="http://schemas.microsoft.com/office/drawing/2014/main" val="1661548501"/>
                    </a:ext>
                  </a:extLst>
                </a:gridCol>
                <a:gridCol w="7565085">
                  <a:extLst>
                    <a:ext uri="{9D8B030D-6E8A-4147-A177-3AD203B41FA5}">
                      <a16:colId xmlns:a16="http://schemas.microsoft.com/office/drawing/2014/main" val="462352284"/>
                    </a:ext>
                  </a:extLst>
                </a:gridCol>
              </a:tblGrid>
              <a:tr h="54908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Системи засновани на липидима (</a:t>
                      </a: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Lipid-Based Drug Delivery Systems</a:t>
                      </a: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25576"/>
                  </a:ext>
                </a:extLst>
              </a:tr>
              <a:tr h="12864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Емулзије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Микроемулзије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Самоемулгујући системи испоруке лекова (</a:t>
                      </a: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SEDDS)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Наноемулзије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Pickering </a:t>
                      </a: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емулзије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3776948"/>
                  </a:ext>
                </a:extLst>
              </a:tr>
              <a:tr h="1670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Везикуларни системи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Липозоми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Ниозоми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Трансферзоми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Етозоми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Везозоми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9795210"/>
                  </a:ext>
                </a:extLst>
              </a:tr>
              <a:tr h="959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Чврсте липидне честице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Чврсте липидне микрочестице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Чврсте липидне наночестице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Наноструктурни липидни носачи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3914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7770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Механизам испоруке лека из липозома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8747920" cy="4535905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Разумевање механизама интеракције липида и ћелије потребно је у циљу постизања директне,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ефикасне и селективн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испоруке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лека.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Сматра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се да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првој фази интеракције липозома и ћелије, липозоми неспецифично или специфично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адхерирају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на површину ћелије.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Неспецифична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адсорпција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подразумева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електростатичку и / или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хидрофобну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интеракцију између липозома и ћелије, док се специфична интеракција остварује између рецептора-лиганда или антиген-антитела.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9166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Регистровани липозоми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7746893" cy="4535905"/>
          </a:xfrm>
        </p:spPr>
        <p:txBody>
          <a:bodyPr>
            <a:normAutofit fontScale="92500" lnSpcReduction="20000"/>
          </a:bodyPr>
          <a:lstStyle/>
          <a:p>
            <a:r>
              <a:rPr lang="hr-H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DepoDur</a:t>
            </a:r>
            <a:r>
              <a:rPr lang="hr-HR" i="1" dirty="0" smtClean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стерилна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суспензија мултивезикуларног липозома са морфин сулфатом која је намењена за епидурлну примену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b="1" i="1" dirty="0">
                <a:latin typeface="Arial" panose="020B0604020202020204" pitchFamily="34" charset="0"/>
                <a:cs typeface="Arial" panose="020B0604020202020204" pitchFamily="34" charset="0"/>
              </a:rPr>
              <a:t>Ambisome</a:t>
            </a:r>
            <a:r>
              <a:rPr lang="hr-HR" i="1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 амфотерицином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је  лиофилизовани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препарат за интравенску примену.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Униламеларна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липидна структура се састоји од следећих супстанци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Хидрогенизовани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сојин фосфатидилхолин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изабран јер чини већину липидног двослоја 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организму.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Холестерол – везује се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 лек и задржава га 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формулацији.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Дистеароилфофатидиглицерол - одабран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јер је дужина ланца масне киселине слична ланцу хидрофобног дела амфотерицина Б и има негативно наелектрисање.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Амино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група амфотерицина Б формира јонске интеракције са дистеароилфосфатидил глицеролом у слабо киселој средини током припреме липозома чиме се осигурава задржавања лека унутар липозома.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741" y="0"/>
            <a:ext cx="3375259" cy="477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7520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ниозоми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7746893" cy="4535905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Ниозоми представљају везикуларне честице на бази нејонских сурфактаната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Могу инкорпорирати и хидрофилне и липофилне лекове као 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липозоми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Предност у односу на липозоме 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већа хемијска и физичка стабилност као и већи капацитет пуњења лековитим супстанцама.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Такође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цена производње ниозома је нижа у односу на липозоме.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046" y="1164655"/>
            <a:ext cx="2779233" cy="395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670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трансферзоми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7746893" cy="4535905"/>
          </a:xfrm>
        </p:spPr>
        <p:txBody>
          <a:bodyPr>
            <a:normAutofit fontScale="85000" lnSpcReduction="10000"/>
          </a:bodyPr>
          <a:lstStyle/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Трансфер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оз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оми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еластичне или деформ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ишуће везикуларне честице, уведене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1990-их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година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Састоје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из фосфолипида који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који се у воденом окружењу самостално склапа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у двослојни липид и затвара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у везикулу.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Карактеристично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 трансферозоме је да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садрже површински активну супстанцу или амфифилни лек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чија је улога да повећају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еластичност и флексибилност честице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пропустљивост липидног двослоја.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Због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тога су у поређењу са липозомима трансферозоми мекши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и у већој мери су деформабилни.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Могу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користити за испоруку инсулина, кортикостероида, протеина и пептида, интерферона,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антитуморских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лекова.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Могу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деформисати високохидофобним леком што представља потенцијални недостатак овог система испоруке лека.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Развијени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транзетозоми као системи са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карактеристик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ама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и трансферзома и етозома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чиме се превазилазе недостаци појединачних везикуларних честица.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741" y="1462989"/>
            <a:ext cx="322897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8225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eto</a:t>
            </a:r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зоми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6295"/>
            <a:ext cx="7746893" cy="4535905"/>
          </a:xfrm>
        </p:spPr>
        <p:txBody>
          <a:bodyPr>
            <a:normAutofit fontScale="92500" lnSpcReduction="20000"/>
          </a:bodyPr>
          <a:lstStyle/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Ето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оми су липидни везикуларни носачи који садрже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фосфолипиде, воду и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релативно високу концентрацију етанола (20-45%).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Величина етозома се креће од 30 nm до неколико микрона.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тоз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оми омогућавају лековима да дођу до дубоких слојева коже и / или системске циркулације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Висока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концентрација етанола чини етозоме јединственим, јер етанол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има способност да измени липидну структуру коже па омогућава етозому да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продре површински баријерни слој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коже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бог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високе концентрације етанола, липидна мембрана је упакована мање чврсто од конвенционалних везикула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рних честица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што омогућава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флексибилнију структуру 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побољшану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дистрибуцију лека у липидима </a:t>
            </a:r>
            <a:r>
              <a:rPr lang="sr-Latn-RS" i="1" dirty="0">
                <a:latin typeface="Arial" panose="020B0604020202020204" pitchFamily="34" charset="0"/>
                <a:cs typeface="Arial" panose="020B0604020202020204" pitchFamily="34" charset="0"/>
              </a:rPr>
              <a:t>stratum corneuma</a:t>
            </a:r>
            <a:r>
              <a:rPr lang="sr-Latn-RS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дермалној испоруци лекова показују предности у односу на липозоме јер могу да испоруче већу количину лека у дубље слојеве коже.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038" y="105878"/>
            <a:ext cx="3198962" cy="284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937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</a:t>
            </a:r>
            <a:r>
              <a:rPr lang="en-US" sz="3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eto</a:t>
            </a:r>
            <a:r>
              <a:rPr lang="sr-Cyrl-R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зоми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Трансетозоми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су нова генерација система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карактеристик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ама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и трансферзома и етозома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чиме се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комбинују предности класичних етозома и трансферзома у једној формули. 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Описани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први пут 2012. године.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Трансетозоми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садрже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основне компоненте класичних етозома и додатно једињење, попут појачивача пенетрације или сурфактанта.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Показано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је да ови системи могу инкорпорирати лекове молекулске масе од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130.077 Dа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200–325 kDа.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71228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latin typeface="Arial" panose="020B0604020202020204" pitchFamily="34" charset="0"/>
                <a:cs typeface="Arial" panose="020B0604020202020204" pitchFamily="34" charset="0"/>
              </a:rPr>
              <a:t>Чврсте липидне честице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Најчешће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описан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и изучаван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наноносаче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на бази липида у чврстом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језгру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су:</a:t>
            </a: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Чврсте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липидне наночестице (енгл.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Solid lipid nanoparticles-SLNs)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Наноструктурни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липидни носачи (енгл.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Nаnostructured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lipid carriers- NLCs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626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Чврсте липидне наночестице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SLN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8" y="1790299"/>
            <a:ext cx="6842118" cy="4764505"/>
          </a:xfrm>
        </p:spPr>
        <p:txBody>
          <a:bodyPr>
            <a:normAutofit fontScale="92500" lnSpcReduction="10000"/>
          </a:bodyPr>
          <a:lstStyle/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Развијене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почетком деведесетих година прошлог века као алтернатива емулзијама, липозомима и полимерним наночестицама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Оне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е састоје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од чврстог липида или смеше липида који се не топе на собној или физиолошкој температури у воденој дисперзији стабилизованој уз помоћ не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ј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онских тензида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редност је што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м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оже се обезбедити циљано и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контролиса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ослобађање лекова, дуг рок трајања и нижа токсичност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јер се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за израду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не користе органске растварачи. </a:t>
            </a: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Међутим због кристалне природе липида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смањен је капацитет пуњења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лек се избацује из матрикса липида у околни медијум.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Због склоности ка неправилном гелирању може доћи до агломерације честица.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7352" y="457200"/>
            <a:ext cx="3399471" cy="18143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492" y="2673417"/>
            <a:ext cx="3618331" cy="349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4994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latin typeface="Arial" panose="020B0604020202020204" pitchFamily="34" charset="0"/>
                <a:cs typeface="Arial" panose="020B0604020202020204" pitchFamily="34" charset="0"/>
              </a:rPr>
              <a:t>Наноструктурни липидни носачи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NLC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8" y="2121408"/>
            <a:ext cx="5985470" cy="4050792"/>
          </a:xfrm>
        </p:spPr>
        <p:txBody>
          <a:bodyPr>
            <a:normAutofit lnSpcReduction="10000"/>
          </a:bodyPr>
          <a:lstStyle/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Скоро 10 година након увођења SLN, појавили су се NLC као напреднији облик којим се превазилазе поједини недостаци SLN.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Наиме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поред чрвстих липида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у структуру  NLC-а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уведене су и мале количине течних липида на собној температури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како би структурно модификовали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матрикс липида.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Додатак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уља у смешу чврстих липида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смањује потенцијал кристализације што повећава капацитет пуњења ових носача у односу на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SLN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и превазилази проблем избацивања лека из матрикса липида.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823" y="2271082"/>
            <a:ext cx="4567287" cy="232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488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SLN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LNC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стабилнији у односу на липозоме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Обзиром на то да су наведени липидни носачи хидрофобни, не могу се спонтано растворити или дисперговати у води.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Због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тога је неопходно довести енергију у систем како би се припремила дисперзија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врло малих честица са великом специфичном површином.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Енергија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обезбеђује помоћу ултразвучних таласа.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468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Бенефити система који су засновани на 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липидима</a:t>
            </a:r>
            <a:endParaRPr lang="en-US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 основу система класификације липидних формулација (увео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Pouton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2000.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модификовао 2006. год) липидне формулације се могу класификовати у 4 групе самодиспергујућих система: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ип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III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2806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1414" y="1164657"/>
            <a:ext cx="8415894" cy="401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8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>
                <a:latin typeface="Arial" panose="020B0604020202020204" pitchFamily="34" charset="0"/>
                <a:cs typeface="Arial" panose="020B0604020202020204" pitchFamily="34" charset="0"/>
              </a:rPr>
              <a:t>Микроемулзије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табилне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транспарентне, изотропне смеше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воде и уља,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уз додатак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сурфактан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та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косурфактаната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Пречник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капљица унутрашње фазе налази се у опсегу 1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–100 nm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Могу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бити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типа: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У/В,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В/У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биконтинуиране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микроемулзије- не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уочавају се јасно  унутрашња и спољашња фаза, већ су обе фазе континуиране и раздвојене међуповршинским слојем сурфактаната и косурфактаната.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30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>
                <a:latin typeface="Arial" panose="020B0604020202020204" pitchFamily="34" charset="0"/>
                <a:cs typeface="Arial" panose="020B0604020202020204" pitchFamily="34" charset="0"/>
              </a:rPr>
              <a:t>Микроемулзије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Концепт микроемулзије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уведен је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1940их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година,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Данас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оне нашле примену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фармацеутској,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прехрамбеној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козметичкој,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текстилној индустрији.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Микроемулзије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могу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користити: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носачи са високим потенцијалом за испоруку различитих лекова и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за добијање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наночестица.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375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474" y="1053003"/>
            <a:ext cx="10058400" cy="4050792"/>
          </a:xfrm>
        </p:spPr>
        <p:txBody>
          <a:bodyPr>
            <a:normAutofit fontScale="92500" lnSpcReduction="20000"/>
          </a:bodyPr>
          <a:lstStyle/>
          <a:p>
            <a:r>
              <a:rPr lang="sr-Cyrl-R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Обећавајући</a:t>
            </a:r>
            <a:r>
              <a:rPr lang="sr-Latn-R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100" dirty="0">
                <a:latin typeface="Arial" panose="020B0604020202020204" pitchFamily="34" charset="0"/>
                <a:cs typeface="Arial" panose="020B0604020202020204" pitchFamily="34" charset="0"/>
              </a:rPr>
              <a:t>системи испоруке лекова </a:t>
            </a:r>
            <a:endParaRPr lang="sr-Cyrl-R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1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R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мају </a:t>
            </a:r>
            <a:r>
              <a:rPr lang="sr-Latn-RS" sz="2100" b="1" dirty="0">
                <a:latin typeface="Arial" panose="020B0604020202020204" pitchFamily="34" charset="0"/>
                <a:cs typeface="Arial" panose="020B0604020202020204" pitchFamily="34" charset="0"/>
              </a:rPr>
              <a:t>висок солубилизациони капацитет и за липофилна и за хидрофилна једињења </a:t>
            </a:r>
            <a:r>
              <a:rPr lang="sr-Cyrl-RS" sz="2100" dirty="0">
                <a:latin typeface="Arial" panose="020B0604020202020204" pitchFamily="34" charset="0"/>
                <a:cs typeface="Arial" panose="020B0604020202020204" pitchFamily="34" charset="0"/>
              </a:rPr>
              <a:t>која се тешко растварају у чистом растварачу. </a:t>
            </a:r>
            <a:endParaRPr lang="sr-Cyrl-R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100" dirty="0">
                <a:latin typeface="Arial" panose="020B0604020202020204" pitchFamily="34" charset="0"/>
                <a:cs typeface="Arial" panose="020B0604020202020204" pitchFamily="34" charset="0"/>
              </a:rPr>
              <a:t>Инкорпорирање у микроемулзије штити лекове од киселе средине желуца и ензимске активности</a:t>
            </a:r>
            <a:r>
              <a:rPr lang="sr-Cyrl-R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100" dirty="0">
                <a:latin typeface="Arial" panose="020B0604020202020204" pitchFamily="34" charset="0"/>
                <a:cs typeface="Arial" panose="020B0604020202020204" pitchFamily="34" charset="0"/>
              </a:rPr>
              <a:t>Додатак сурфактаната и косурфактаната доприноси и олакшава пролазак лека кроз ћелијску мембрану што поспешује апсорпцију лековитее супстанце.</a:t>
            </a:r>
            <a:endParaRPr lang="sr-Cyrl-R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Микроемулзије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су коришћене за побољшање растворљивости и биорасположивости различитих лекова као што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паклитаксел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циклоспорин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ацикловир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27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7FE69-B3F3-463D-BF29-0B7341AA8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69713"/>
            <a:ext cx="4754880" cy="640080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Микроемулзије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6B866-141C-48B1-AFFD-A0633201B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9848" y="1571805"/>
            <a:ext cx="3636906" cy="3291840"/>
          </a:xfrm>
        </p:spPr>
        <p:txBody>
          <a:bodyPr>
            <a:normAutofit fontScale="92500"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Транспарентне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Настају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спонтано, п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рипремају се једноставним мешањем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без посебних услова припреме и спољашње енергије.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Садрже високу концентрацију сурфактаната и коусурфактаната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Термодинамички стабилне</a:t>
            </a:r>
          </a:p>
          <a:p>
            <a:endParaRPr lang="sr-Cyrl-RS" dirty="0" smtClean="0"/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CB0D1F-30CA-4302-B88A-6B0B9DBD9D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36452" y="495701"/>
            <a:ext cx="2308138" cy="640080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Емулзије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5328546" y="1546164"/>
            <a:ext cx="3266814" cy="3291840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Млечно беле боје</a:t>
            </a: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Израда захтева енергију</a:t>
            </a: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Садрже мање сурфактаната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Термодинамички нестабилне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11131" y="5244884"/>
            <a:ext cx="9460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Термодинамичка стабилност-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одсуство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свих видова нестабилности попут флокулације, коалесценције итд. које су биле карактеристичне за емулзије.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2" t="7859" r="32881" b="46668"/>
          <a:stretch/>
        </p:blipFill>
        <p:spPr>
          <a:xfrm>
            <a:off x="8909786" y="-13129"/>
            <a:ext cx="3282214" cy="311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91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315"/>
    </mc:Choice>
    <mc:Fallback xmlns="">
      <p:transition spd="slow" advTm="144315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4796</TotalTime>
  <Words>3850</Words>
  <Application>Microsoft Office PowerPoint</Application>
  <PresentationFormat>Widescreen</PresentationFormat>
  <Paragraphs>386</Paragraphs>
  <Slides>50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Arial</vt:lpstr>
      <vt:lpstr>Calibri</vt:lpstr>
      <vt:lpstr>Cambria</vt:lpstr>
      <vt:lpstr>Rockwell</vt:lpstr>
      <vt:lpstr>Rockwell Condensed</vt:lpstr>
      <vt:lpstr>Symbol</vt:lpstr>
      <vt:lpstr>Times New Roman</vt:lpstr>
      <vt:lpstr>Wingdings</vt:lpstr>
      <vt:lpstr>Wood Type</vt:lpstr>
      <vt:lpstr>Packager Shell Object</vt:lpstr>
      <vt:lpstr> Улога нових терапијских система у побољшању биолошке расположивости лекова</vt:lpstr>
      <vt:lpstr>системи за испоруку лекова који су засновани на липидима- Lipid-Based Drug Delivery Systems- LBDDS </vt:lpstr>
      <vt:lpstr>Бенефити система који су засновани на липидима</vt:lpstr>
      <vt:lpstr>Подела према методи израде и физичко-хемијским карактеристикама</vt:lpstr>
      <vt:lpstr>Бенефити система који су засновани на липидима</vt:lpstr>
      <vt:lpstr>Микроемулзије </vt:lpstr>
      <vt:lpstr>Микроемулзије </vt:lpstr>
      <vt:lpstr>PowerPoint Presentation</vt:lpstr>
      <vt:lpstr>PowerPoint Presentation</vt:lpstr>
      <vt:lpstr>PowerPoint Presentation</vt:lpstr>
      <vt:lpstr>Микроемулзије У/В </vt:lpstr>
      <vt:lpstr>Микроемулзије В/У </vt:lpstr>
      <vt:lpstr>Формулација микроемулзија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ТИП  I  </vt:lpstr>
      <vt:lpstr>PowerPoint Presentation</vt:lpstr>
      <vt:lpstr>ТИП II  </vt:lpstr>
      <vt:lpstr>ТИП IIIA -SMEDDS и IIIВ- SNEDDS  </vt:lpstr>
      <vt:lpstr>ТИП IIIA -SMEDDS и IIIВ- SNEDDS  </vt:lpstr>
      <vt:lpstr>PowerPoint Presentation</vt:lpstr>
      <vt:lpstr>ТИП IV</vt:lpstr>
      <vt:lpstr>наноемулзије</vt:lpstr>
      <vt:lpstr>Pickering емулзије </vt:lpstr>
      <vt:lpstr>Липозоми </vt:lpstr>
      <vt:lpstr>Липозоми </vt:lpstr>
      <vt:lpstr>Липозоми </vt:lpstr>
      <vt:lpstr>предности липозома </vt:lpstr>
      <vt:lpstr>предности липозома </vt:lpstr>
      <vt:lpstr>Недостаци липозома </vt:lpstr>
      <vt:lpstr>липозоми </vt:lpstr>
      <vt:lpstr>липозоми </vt:lpstr>
      <vt:lpstr>липозоми </vt:lpstr>
      <vt:lpstr>Механизам испоруке лека из липозома </vt:lpstr>
      <vt:lpstr>Регистровани липозоми </vt:lpstr>
      <vt:lpstr>ниозоми</vt:lpstr>
      <vt:lpstr>трансферзоми</vt:lpstr>
      <vt:lpstr>etoзоми</vt:lpstr>
      <vt:lpstr>трансetoзоми</vt:lpstr>
      <vt:lpstr>Чврсте липидне честице</vt:lpstr>
      <vt:lpstr>Чврсте липидне наночестице SLN</vt:lpstr>
      <vt:lpstr>Наноструктурни липидни носачи NLC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ОРАЛНа ПРИМЕНА  ЛЕКОВА</dc:title>
  <dc:creator>Margot</dc:creator>
  <cp:lastModifiedBy>Jovana Bradic</cp:lastModifiedBy>
  <cp:revision>118</cp:revision>
  <dcterms:created xsi:type="dcterms:W3CDTF">2020-08-29T14:47:02Z</dcterms:created>
  <dcterms:modified xsi:type="dcterms:W3CDTF">2022-09-01T07:22:17Z</dcterms:modified>
</cp:coreProperties>
</file>